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media/image9.jpg" ContentType="image/jpg"/>
  <Override PartName="/ppt/media/image26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68" r:id="rId4"/>
    <p:sldId id="266" r:id="rId5"/>
    <p:sldId id="260" r:id="rId6"/>
    <p:sldId id="274" r:id="rId7"/>
    <p:sldId id="272" r:id="rId8"/>
    <p:sldId id="275" r:id="rId9"/>
    <p:sldId id="273" r:id="rId10"/>
    <p:sldId id="264" r:id="rId11"/>
  </p:sldIdLst>
  <p:sldSz cx="12192000" cy="6858000"/>
  <p:notesSz cx="6858000" cy="9144000"/>
  <p:embeddedFontLst>
    <p:embeddedFont>
      <p:font typeface="Times" panose="02020603050405020304" pitchFamily="18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/>
    <p:restoredTop sz="88872" autoAdjust="0"/>
  </p:normalViewPr>
  <p:slideViewPr>
    <p:cSldViewPr snapToGrid="0">
      <p:cViewPr varScale="1">
        <p:scale>
          <a:sx n="100" d="100"/>
          <a:sy n="10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Who You Are</a:t>
            </a:r>
          </a:p>
          <a:p>
            <a:pPr marL="228600" indent="-228600">
              <a:buAutoNum type="arabicPeriod"/>
            </a:pPr>
            <a:r>
              <a:rPr lang="en-US" dirty="0"/>
              <a:t>What You Do (methods, research areas)</a:t>
            </a:r>
          </a:p>
          <a:p>
            <a:pPr marL="228600" indent="-228600">
              <a:buAutoNum type="arabicPeriod"/>
            </a:pPr>
            <a:r>
              <a:rPr lang="en-US" dirty="0"/>
              <a:t>What you hope to learn today/</a:t>
            </a:r>
            <a:r>
              <a:rPr lang="en-US"/>
              <a:t>in this series?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1DA2D-6F0C-4D97-ACFB-71323C8E6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2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0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633aa77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633aa77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SS maters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08675" y="5925446"/>
            <a:ext cx="13716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59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0889_10_C_lr.jpg"/>
          <p:cNvPicPr preferRelativeResize="0"/>
          <p:nvPr/>
        </p:nvPicPr>
        <p:blipFill rotWithShape="1">
          <a:blip r:embed="rId2">
            <a:alphaModFix/>
          </a:blip>
          <a:srcRect l="3172" r="7962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 descr="cu white lrg.psd"/>
          <p:cNvPicPr preferRelativeResize="0"/>
          <p:nvPr/>
        </p:nvPicPr>
        <p:blipFill rotWithShape="1">
          <a:blip r:embed="rId3">
            <a:alphaModFix/>
          </a:blip>
          <a:srcRect r="72185"/>
          <a:stretch/>
        </p:blipFill>
        <p:spPr>
          <a:xfrm>
            <a:off x="242711" y="402168"/>
            <a:ext cx="1732846" cy="1267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38151" y="3200422"/>
            <a:ext cx="551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1ED2-9BAE-46CD-BE87-A2A8ACA2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CBDE-C82E-4771-8C9A-CF26A99D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F887-D00A-4818-86F1-FC7BAFF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BC8-71D9-4612-8398-F644C5DA9B1E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1BBF3-0003-48BB-B195-E5644F3E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CAF2-03B0-47FD-B284-35DF51F0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2D18-3E3A-4397-B40F-D2120DF5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-6"/>
            <a:ext cx="12191999" cy="304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FM2lQlVqkq8t1gu9paKacfcnLIfAHZKV?usp=sharing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v-qfO-ZWlI375GFRcOaNXVDq7a3WeTq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thonjobs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8000"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48575" y="2690950"/>
            <a:ext cx="11610525" cy="12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lnSpc>
                <a:spcPct val="90000"/>
              </a:lnSpc>
              <a:buClr>
                <a:schemeClr val="dk1"/>
              </a:buClr>
              <a:buSzPts val="4860"/>
            </a:pPr>
            <a:r>
              <a:rPr lang="en-US" sz="4000" dirty="0"/>
              <a:t>Web Scraping in Python (</a:t>
            </a:r>
            <a:r>
              <a:rPr lang="en-US" sz="4000" dirty="0" err="1"/>
              <a:t>BeautifulSoup</a:t>
            </a:r>
            <a:r>
              <a:rPr lang="en-US" sz="4000" dirty="0"/>
              <a:t>)</a:t>
            </a:r>
            <a:endParaRPr sz="4000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05700" y="4167050"/>
            <a:ext cx="81018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688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	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38150" y="3200425"/>
            <a:ext cx="8537400" cy="106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Contact us at CCSS-ResearchSupport@cornell.edu								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80F6-0206-43A8-944A-A909061A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7608-489B-43AD-9B11-877DABAE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Introduction: Web Scraping </a:t>
            </a:r>
          </a:p>
          <a:p>
            <a:r>
              <a:rPr lang="en-US" dirty="0"/>
              <a:t>Group Discussion. How do you plan to use Web Scraping in your research</a:t>
            </a:r>
          </a:p>
          <a:p>
            <a:r>
              <a:rPr lang="en-US" dirty="0"/>
              <a:t>Comparing Web Scraping vs APIs</a:t>
            </a:r>
          </a:p>
          <a:p>
            <a:r>
              <a:rPr lang="en-US" dirty="0"/>
              <a:t>Python Web Scraping Demo &amp; Exercise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1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944B-4EDE-4C20-8009-90E70B7D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87060"/>
            <a:ext cx="11029616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What brought </a:t>
            </a:r>
            <a:r>
              <a:rPr lang="en-US" sz="6000" i="1" dirty="0"/>
              <a:t>you </a:t>
            </a:r>
            <a:r>
              <a:rPr lang="en-US" sz="6000" dirty="0"/>
              <a:t>here today?</a:t>
            </a:r>
            <a:br>
              <a:rPr lang="en-US" sz="4400" dirty="0"/>
            </a:br>
            <a:r>
              <a:rPr lang="en-US" sz="4400" dirty="0"/>
              <a:t>(Breakout rooms)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D33BF-A272-416E-B42B-59AB081EF8DF}"/>
              </a:ext>
            </a:extLst>
          </p:cNvPr>
          <p:cNvSpPr txBox="1"/>
          <p:nvPr/>
        </p:nvSpPr>
        <p:spPr>
          <a:xfrm>
            <a:off x="1219078" y="3195961"/>
            <a:ext cx="1028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Who you are?</a:t>
            </a:r>
          </a:p>
          <a:p>
            <a:pPr marL="342900" indent="-342900">
              <a:buAutoNum type="arabicPeriod"/>
            </a:pPr>
            <a:r>
              <a:rPr lang="en-US" sz="1800" dirty="0"/>
              <a:t>What you hope to learn from today’s series?</a:t>
            </a:r>
          </a:p>
          <a:p>
            <a:pPr marL="342900" indent="-342900">
              <a:buAutoNum type="arabicPeriod"/>
            </a:pPr>
            <a:r>
              <a:rPr lang="en-US" sz="1800" dirty="0"/>
              <a:t>How do you plan to use web scraping in your research?</a:t>
            </a:r>
          </a:p>
        </p:txBody>
      </p:sp>
    </p:spTree>
    <p:extLst>
      <p:ext uri="{BB962C8B-B14F-4D97-AF65-F5344CB8AC3E}">
        <p14:creationId xmlns:p14="http://schemas.microsoft.com/office/powerpoint/2010/main" val="120732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57E7B-A5C4-4DC0-8705-CD5F5F4A0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Extraction of data from a website. </a:t>
            </a:r>
          </a:p>
          <a:p>
            <a:r>
              <a:rPr lang="en-US" dirty="0"/>
              <a:t>Loads HTML code from URL. User selects which content to keep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78A01-8E97-4A12-8DCE-7FBC6AAD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 Scraping</a:t>
            </a:r>
          </a:p>
        </p:txBody>
      </p:sp>
      <p:pic>
        <p:nvPicPr>
          <p:cNvPr id="4" name="object 15">
            <a:extLst>
              <a:ext uri="{FF2B5EF4-FFF2-40B4-BE49-F238E27FC236}">
                <a16:creationId xmlns:a16="http://schemas.microsoft.com/office/drawing/2014/main" id="{7330E6DC-C15C-4C14-8A13-B01B9A59C0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440" y="3122579"/>
            <a:ext cx="6843119" cy="36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8410" y="0"/>
            <a:ext cx="5543390" cy="6857615"/>
            <a:chOff x="10963016" y="0"/>
            <a:chExt cx="914146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3735" y="0"/>
              <a:ext cx="868036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3016" y="0"/>
              <a:ext cx="461009" cy="11308715"/>
            </a:xfrm>
            <a:custGeom>
              <a:avLst/>
              <a:gdLst/>
              <a:ahLst/>
              <a:cxnLst/>
              <a:rect l="l" t="t" r="r" b="b"/>
              <a:pathLst>
                <a:path w="461009" h="11308715">
                  <a:moveTo>
                    <a:pt x="4607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60718" y="11308556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789" y="3255734"/>
            <a:ext cx="2556642" cy="436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662" y="3039849"/>
            <a:ext cx="2516295" cy="748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62" y="4154845"/>
            <a:ext cx="2425677" cy="481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090" y="5662215"/>
            <a:ext cx="2060521" cy="745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4789" y="4053253"/>
            <a:ext cx="1979216" cy="438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3041" y="4843122"/>
            <a:ext cx="2510712" cy="478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760" y="5006912"/>
            <a:ext cx="2027099" cy="476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411" y="5798397"/>
            <a:ext cx="2230452" cy="4333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855" y="2249050"/>
            <a:ext cx="1913115" cy="28398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53881" y="2235602"/>
            <a:ext cx="447445" cy="219102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57128" y="4789"/>
                </a:moveTo>
                <a:lnTo>
                  <a:pt x="0" y="4789"/>
                </a:lnTo>
                <a:lnTo>
                  <a:pt x="126059" y="355087"/>
                </a:lnTo>
                <a:lnTo>
                  <a:pt x="187122" y="355087"/>
                </a:lnTo>
                <a:lnTo>
                  <a:pt x="210512" y="290091"/>
                </a:lnTo>
                <a:lnTo>
                  <a:pt x="154624" y="290091"/>
                </a:lnTo>
                <a:lnTo>
                  <a:pt x="57128" y="4789"/>
                </a:lnTo>
                <a:close/>
              </a:path>
              <a:path w="737870" h="361314">
                <a:moveTo>
                  <a:pt x="313182" y="4789"/>
                </a:moveTo>
                <a:lnTo>
                  <a:pt x="256053" y="4789"/>
                </a:lnTo>
                <a:lnTo>
                  <a:pt x="158558" y="290091"/>
                </a:lnTo>
                <a:lnTo>
                  <a:pt x="210512" y="290091"/>
                </a:lnTo>
                <a:lnTo>
                  <a:pt x="313182" y="4789"/>
                </a:lnTo>
                <a:close/>
              </a:path>
              <a:path w="737870" h="361314">
                <a:moveTo>
                  <a:pt x="402937" y="258276"/>
                </a:moveTo>
                <a:lnTo>
                  <a:pt x="349913" y="258276"/>
                </a:lnTo>
                <a:lnTo>
                  <a:pt x="351677" y="273563"/>
                </a:lnTo>
                <a:lnTo>
                  <a:pt x="367908" y="313053"/>
                </a:lnTo>
                <a:lnTo>
                  <a:pt x="399270" y="341522"/>
                </a:lnTo>
                <a:lnTo>
                  <a:pt x="444244" y="357781"/>
                </a:lnTo>
                <a:lnTo>
                  <a:pt x="480933" y="360903"/>
                </a:lnTo>
                <a:lnTo>
                  <a:pt x="500700" y="360069"/>
                </a:lnTo>
                <a:lnTo>
                  <a:pt x="550890" y="347562"/>
                </a:lnTo>
                <a:lnTo>
                  <a:pt x="586713" y="322065"/>
                </a:lnTo>
                <a:lnTo>
                  <a:pt x="592539" y="314550"/>
                </a:lnTo>
                <a:lnTo>
                  <a:pt x="480591" y="314550"/>
                </a:lnTo>
                <a:lnTo>
                  <a:pt x="470617" y="314176"/>
                </a:lnTo>
                <a:lnTo>
                  <a:pt x="427696" y="300824"/>
                </a:lnTo>
                <a:lnTo>
                  <a:pt x="404284" y="267374"/>
                </a:lnTo>
                <a:lnTo>
                  <a:pt x="402937" y="258276"/>
                </a:lnTo>
                <a:close/>
              </a:path>
              <a:path w="737870" h="361314">
                <a:moveTo>
                  <a:pt x="483499" y="0"/>
                </a:moveTo>
                <a:lnTo>
                  <a:pt x="434687" y="7119"/>
                </a:lnTo>
                <a:lnTo>
                  <a:pt x="395069" y="27666"/>
                </a:lnTo>
                <a:lnTo>
                  <a:pt x="368557" y="59491"/>
                </a:lnTo>
                <a:lnTo>
                  <a:pt x="359321" y="100574"/>
                </a:lnTo>
                <a:lnTo>
                  <a:pt x="360849" y="117977"/>
                </a:lnTo>
                <a:lnTo>
                  <a:pt x="383780" y="159413"/>
                </a:lnTo>
                <a:lnTo>
                  <a:pt x="430539" y="186705"/>
                </a:lnTo>
                <a:lnTo>
                  <a:pt x="501042" y="206974"/>
                </a:lnTo>
                <a:lnTo>
                  <a:pt x="509711" y="209743"/>
                </a:lnTo>
                <a:lnTo>
                  <a:pt x="544594" y="227531"/>
                </a:lnTo>
                <a:lnTo>
                  <a:pt x="558245" y="257763"/>
                </a:lnTo>
                <a:lnTo>
                  <a:pt x="557615" y="266048"/>
                </a:lnTo>
                <a:lnTo>
                  <a:pt x="536181" y="298985"/>
                </a:lnTo>
                <a:lnTo>
                  <a:pt x="491485" y="314112"/>
                </a:lnTo>
                <a:lnTo>
                  <a:pt x="480591" y="314550"/>
                </a:lnTo>
                <a:lnTo>
                  <a:pt x="592539" y="314550"/>
                </a:lnTo>
                <a:lnTo>
                  <a:pt x="609623" y="272740"/>
                </a:lnTo>
                <a:lnTo>
                  <a:pt x="610585" y="258276"/>
                </a:lnTo>
                <a:lnTo>
                  <a:pt x="609997" y="246891"/>
                </a:lnTo>
                <a:lnTo>
                  <a:pt x="596196" y="209614"/>
                </a:lnTo>
                <a:lnTo>
                  <a:pt x="561114" y="178955"/>
                </a:lnTo>
                <a:lnTo>
                  <a:pt x="518274" y="161989"/>
                </a:lnTo>
                <a:lnTo>
                  <a:pt x="475631" y="150861"/>
                </a:lnTo>
                <a:lnTo>
                  <a:pt x="468789" y="149150"/>
                </a:lnTo>
                <a:lnTo>
                  <a:pt x="461662" y="146984"/>
                </a:lnTo>
                <a:lnTo>
                  <a:pt x="426997" y="130164"/>
                </a:lnTo>
                <a:lnTo>
                  <a:pt x="412002" y="105819"/>
                </a:lnTo>
                <a:lnTo>
                  <a:pt x="412053" y="96811"/>
                </a:lnTo>
                <a:lnTo>
                  <a:pt x="431031" y="60464"/>
                </a:lnTo>
                <a:lnTo>
                  <a:pt x="471889" y="46096"/>
                </a:lnTo>
                <a:lnTo>
                  <a:pt x="482302" y="45668"/>
                </a:lnTo>
                <a:lnTo>
                  <a:pt x="588382" y="45668"/>
                </a:lnTo>
                <a:lnTo>
                  <a:pt x="580780" y="36507"/>
                </a:lnTo>
                <a:lnTo>
                  <a:pt x="546272" y="12486"/>
                </a:lnTo>
                <a:lnTo>
                  <a:pt x="500764" y="780"/>
                </a:lnTo>
                <a:lnTo>
                  <a:pt x="483499" y="0"/>
                </a:lnTo>
                <a:close/>
              </a:path>
              <a:path w="737870" h="361314">
                <a:moveTo>
                  <a:pt x="588382" y="45668"/>
                </a:moveTo>
                <a:lnTo>
                  <a:pt x="482302" y="45668"/>
                </a:lnTo>
                <a:lnTo>
                  <a:pt x="496712" y="46513"/>
                </a:lnTo>
                <a:lnTo>
                  <a:pt x="509840" y="49046"/>
                </a:lnTo>
                <a:lnTo>
                  <a:pt x="547812" y="75259"/>
                </a:lnTo>
                <a:lnTo>
                  <a:pt x="554824" y="96811"/>
                </a:lnTo>
                <a:lnTo>
                  <a:pt x="605796" y="96811"/>
                </a:lnTo>
                <a:lnTo>
                  <a:pt x="604513" y="83106"/>
                </a:lnTo>
                <a:lnTo>
                  <a:pt x="601348" y="70213"/>
                </a:lnTo>
                <a:lnTo>
                  <a:pt x="596303" y="58133"/>
                </a:lnTo>
                <a:lnTo>
                  <a:pt x="589375" y="46866"/>
                </a:lnTo>
                <a:lnTo>
                  <a:pt x="588382" y="45668"/>
                </a:lnTo>
                <a:close/>
              </a:path>
              <a:path w="737870" h="361314">
                <a:moveTo>
                  <a:pt x="703334" y="290091"/>
                </a:moveTo>
                <a:lnTo>
                  <a:pt x="669755" y="317372"/>
                </a:lnTo>
                <a:lnTo>
                  <a:pt x="669125" y="324128"/>
                </a:lnTo>
                <a:lnTo>
                  <a:pt x="669755" y="330970"/>
                </a:lnTo>
                <a:lnTo>
                  <a:pt x="703334" y="358337"/>
                </a:lnTo>
                <a:lnTo>
                  <a:pt x="709605" y="358337"/>
                </a:lnTo>
                <a:lnTo>
                  <a:pt x="715307" y="356798"/>
                </a:lnTo>
                <a:lnTo>
                  <a:pt x="725569" y="350640"/>
                </a:lnTo>
                <a:lnTo>
                  <a:pt x="729674" y="346535"/>
                </a:lnTo>
                <a:lnTo>
                  <a:pt x="732753" y="341404"/>
                </a:lnTo>
                <a:lnTo>
                  <a:pt x="735946" y="336159"/>
                </a:lnTo>
                <a:lnTo>
                  <a:pt x="737542" y="330400"/>
                </a:lnTo>
                <a:lnTo>
                  <a:pt x="737542" y="324128"/>
                </a:lnTo>
                <a:lnTo>
                  <a:pt x="710101" y="290721"/>
                </a:lnTo>
                <a:lnTo>
                  <a:pt x="703334" y="29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663" y="2135083"/>
            <a:ext cx="1903103" cy="80316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63938" y="2012813"/>
            <a:ext cx="2286128" cy="660386"/>
          </a:xfrm>
          <a:custGeom>
            <a:avLst/>
            <a:gdLst/>
            <a:ahLst/>
            <a:cxnLst/>
            <a:rect l="l" t="t" r="r" b="b"/>
            <a:pathLst>
              <a:path w="3769995" h="1089025">
                <a:moveTo>
                  <a:pt x="3769525" y="0"/>
                </a:moveTo>
                <a:lnTo>
                  <a:pt x="3738118" y="0"/>
                </a:lnTo>
                <a:lnTo>
                  <a:pt x="3738118" y="31407"/>
                </a:lnTo>
                <a:lnTo>
                  <a:pt x="3738118" y="1057554"/>
                </a:lnTo>
                <a:lnTo>
                  <a:pt x="31419" y="1057554"/>
                </a:lnTo>
                <a:lnTo>
                  <a:pt x="31419" y="1057224"/>
                </a:lnTo>
                <a:lnTo>
                  <a:pt x="31419" y="31407"/>
                </a:lnTo>
                <a:lnTo>
                  <a:pt x="3738118" y="31407"/>
                </a:lnTo>
                <a:lnTo>
                  <a:pt x="3738118" y="0"/>
                </a:lnTo>
                <a:lnTo>
                  <a:pt x="31419" y="0"/>
                </a:lnTo>
                <a:lnTo>
                  <a:pt x="31419" y="584"/>
                </a:lnTo>
                <a:lnTo>
                  <a:pt x="0" y="584"/>
                </a:lnTo>
                <a:lnTo>
                  <a:pt x="0" y="31407"/>
                </a:lnTo>
                <a:lnTo>
                  <a:pt x="0" y="1057224"/>
                </a:lnTo>
                <a:lnTo>
                  <a:pt x="0" y="1088974"/>
                </a:lnTo>
                <a:lnTo>
                  <a:pt x="31419" y="1088974"/>
                </a:lnTo>
                <a:lnTo>
                  <a:pt x="3738118" y="1088974"/>
                </a:lnTo>
                <a:lnTo>
                  <a:pt x="3769525" y="1088974"/>
                </a:lnTo>
                <a:lnTo>
                  <a:pt x="3769525" y="0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3575222" y="1955539"/>
            <a:ext cx="2286128" cy="1111296"/>
          </a:xfrm>
          <a:custGeom>
            <a:avLst/>
            <a:gdLst/>
            <a:ahLst/>
            <a:cxnLst/>
            <a:rect l="l" t="t" r="r" b="b"/>
            <a:pathLst>
              <a:path w="3769995" h="1832610">
                <a:moveTo>
                  <a:pt x="3769525" y="215"/>
                </a:moveTo>
                <a:lnTo>
                  <a:pt x="3738105" y="215"/>
                </a:lnTo>
                <a:lnTo>
                  <a:pt x="31419" y="215"/>
                </a:lnTo>
                <a:lnTo>
                  <a:pt x="31419" y="0"/>
                </a:lnTo>
                <a:lnTo>
                  <a:pt x="0" y="0"/>
                </a:lnTo>
                <a:lnTo>
                  <a:pt x="0" y="215"/>
                </a:lnTo>
                <a:lnTo>
                  <a:pt x="0" y="31623"/>
                </a:lnTo>
                <a:lnTo>
                  <a:pt x="0" y="1800860"/>
                </a:lnTo>
                <a:lnTo>
                  <a:pt x="31419" y="1800860"/>
                </a:lnTo>
                <a:lnTo>
                  <a:pt x="31419" y="31623"/>
                </a:lnTo>
                <a:lnTo>
                  <a:pt x="3738105" y="31623"/>
                </a:lnTo>
                <a:lnTo>
                  <a:pt x="3738105" y="1801202"/>
                </a:lnTo>
                <a:lnTo>
                  <a:pt x="31419" y="1801202"/>
                </a:lnTo>
                <a:lnTo>
                  <a:pt x="0" y="1801202"/>
                </a:lnTo>
                <a:lnTo>
                  <a:pt x="0" y="1832610"/>
                </a:lnTo>
                <a:lnTo>
                  <a:pt x="31419" y="1832610"/>
                </a:lnTo>
                <a:lnTo>
                  <a:pt x="3738105" y="1832610"/>
                </a:lnTo>
                <a:lnTo>
                  <a:pt x="3769525" y="1832610"/>
                </a:lnTo>
                <a:lnTo>
                  <a:pt x="3769525" y="215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3118059" y="2990640"/>
            <a:ext cx="6546" cy="3454414"/>
          </a:xfrm>
          <a:custGeom>
            <a:avLst/>
            <a:gdLst/>
            <a:ahLst/>
            <a:cxnLst/>
            <a:rect l="l" t="t" r="r" b="b"/>
            <a:pathLst>
              <a:path w="10795" h="5696584">
                <a:moveTo>
                  <a:pt x="10470" y="5696161"/>
                </a:moveTo>
                <a:lnTo>
                  <a:pt x="10470" y="0"/>
                </a:lnTo>
                <a:lnTo>
                  <a:pt x="0" y="0"/>
                </a:lnTo>
                <a:lnTo>
                  <a:pt x="0" y="5696161"/>
                </a:lnTo>
                <a:lnTo>
                  <a:pt x="10470" y="5696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9DD33-A8A6-4DE1-B31B-A4DF13DEE09B}"/>
              </a:ext>
            </a:extLst>
          </p:cNvPr>
          <p:cNvSpPr txBox="1"/>
          <p:nvPr/>
        </p:nvSpPr>
        <p:spPr>
          <a:xfrm>
            <a:off x="288198" y="492148"/>
            <a:ext cx="567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Web Scraping VS APIS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222234"/>
            <a:ext cx="12191144" cy="800164"/>
            <a:chOff x="0" y="366480"/>
            <a:chExt cx="20104100" cy="1319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6480"/>
              <a:ext cx="20104099" cy="13193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6481"/>
              <a:ext cx="20104099" cy="123556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838793" y="2431880"/>
            <a:ext cx="3143282" cy="4025850"/>
            <a:chOff x="4680674" y="4010349"/>
            <a:chExt cx="5183505" cy="6638925"/>
          </a:xfrm>
        </p:grpSpPr>
        <p:sp>
          <p:nvSpPr>
            <p:cNvPr id="6" name="object 6"/>
            <p:cNvSpPr/>
            <p:nvPr/>
          </p:nvSpPr>
          <p:spPr>
            <a:xfrm>
              <a:off x="4680674" y="4010349"/>
              <a:ext cx="5183505" cy="6638925"/>
            </a:xfrm>
            <a:custGeom>
              <a:avLst/>
              <a:gdLst/>
              <a:ahLst/>
              <a:cxnLst/>
              <a:rect l="l" t="t" r="r" b="b"/>
              <a:pathLst>
                <a:path w="5183505" h="6638925">
                  <a:moveTo>
                    <a:pt x="5183088" y="0"/>
                  </a:moveTo>
                  <a:lnTo>
                    <a:pt x="0" y="0"/>
                  </a:lnTo>
                  <a:lnTo>
                    <a:pt x="0" y="6638541"/>
                  </a:lnTo>
                  <a:lnTo>
                    <a:pt x="5183088" y="6638541"/>
                  </a:lnTo>
                  <a:lnTo>
                    <a:pt x="5183088" y="0"/>
                  </a:lnTo>
                  <a:close/>
                </a:path>
              </a:pathLst>
            </a:custGeom>
            <a:solidFill>
              <a:srgbClr val="530909"/>
            </a:solidFill>
          </p:spPr>
          <p:txBody>
            <a:bodyPr wrap="square" lIns="0" tIns="0" rIns="0" bIns="0" rtlCol="0"/>
            <a:lstStyle/>
            <a:p>
              <a:endParaRPr sz="849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775" y="6779938"/>
              <a:ext cx="4191807" cy="102055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634338" y="2407868"/>
            <a:ext cx="3562232" cy="4025850"/>
            <a:chOff x="7392444" y="4010349"/>
            <a:chExt cx="5874385" cy="6638925"/>
          </a:xfrm>
        </p:grpSpPr>
        <p:sp>
          <p:nvSpPr>
            <p:cNvPr id="10" name="object 10"/>
            <p:cNvSpPr/>
            <p:nvPr/>
          </p:nvSpPr>
          <p:spPr>
            <a:xfrm>
              <a:off x="7392444" y="4010349"/>
              <a:ext cx="5874385" cy="6638925"/>
            </a:xfrm>
            <a:custGeom>
              <a:avLst/>
              <a:gdLst/>
              <a:ahLst/>
              <a:cxnLst/>
              <a:rect l="l" t="t" r="r" b="b"/>
              <a:pathLst>
                <a:path w="5874384" h="6638925">
                  <a:moveTo>
                    <a:pt x="5874166" y="0"/>
                  </a:moveTo>
                  <a:lnTo>
                    <a:pt x="0" y="0"/>
                  </a:lnTo>
                  <a:lnTo>
                    <a:pt x="0" y="6638541"/>
                  </a:lnTo>
                  <a:lnTo>
                    <a:pt x="5874166" y="6638541"/>
                  </a:lnTo>
                  <a:lnTo>
                    <a:pt x="5874166" y="0"/>
                  </a:lnTo>
                  <a:close/>
                </a:path>
              </a:pathLst>
            </a:custGeom>
            <a:solidFill>
              <a:srgbClr val="530909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164" y="4473923"/>
              <a:ext cx="4203269" cy="15752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8754" y="6860304"/>
              <a:ext cx="5121762" cy="101821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3167" y="395848"/>
            <a:ext cx="7581621" cy="4534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76984" y="880406"/>
            <a:ext cx="7919622" cy="1638450"/>
            <a:chOff x="0" y="1465923"/>
            <a:chExt cx="13060044" cy="270192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4113" y="2146531"/>
              <a:ext cx="6015872" cy="13402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65923"/>
              <a:ext cx="7036434" cy="270148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46850" y="2795566"/>
            <a:ext cx="2727168" cy="906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3546C-929D-4DF6-8EB4-79D1CDBD0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Below to sample code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https://colab.research.google.com/drive/1FM2lQlVqkq8t1gu9paKacfcnLIfAHZKV?usp=sharing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Goal: Extract ‘Top items being scraped right now’ section. Pull item name, price, description, number of reviews.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93C531-215B-432A-B53B-49B80708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BeautifulSoup</a:t>
            </a:r>
            <a:r>
              <a:rPr lang="en-US" dirty="0"/>
              <a:t> Coding Demo</a:t>
            </a:r>
          </a:p>
        </p:txBody>
      </p:sp>
    </p:spTree>
    <p:extLst>
      <p:ext uri="{BB962C8B-B14F-4D97-AF65-F5344CB8AC3E}">
        <p14:creationId xmlns:p14="http://schemas.microsoft.com/office/powerpoint/2010/main" val="2156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42CCD-6383-9DDA-6360-63C4E672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E5D55B-ADDD-0A48-5D8F-60075AFF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33400"/>
            <a:ext cx="60833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87E4F-EF30-4E93-886F-D8EF1FD20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571900" cy="4696838"/>
          </a:xfrm>
        </p:spPr>
        <p:txBody>
          <a:bodyPr>
            <a:normAutofit/>
          </a:bodyPr>
          <a:lstStyle/>
          <a:p>
            <a:r>
              <a:rPr lang="en-US" dirty="0"/>
              <a:t>Link below to code. Fill in missing areas to complete scraping program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https://colab.research.google.com/drive/1Qv-qfO-ZWlI375GFRcOaNXVDq7a3WeTq?usp=sharing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Goal: Extract job title, job link, brief description provided. </a:t>
            </a:r>
          </a:p>
          <a:p>
            <a:r>
              <a:rPr lang="en-US" dirty="0"/>
              <a:t>Website URL : </a:t>
            </a:r>
            <a:r>
              <a:rPr lang="en-US" dirty="0">
                <a:hlinkClick r:id="rId4"/>
              </a:rPr>
              <a:t>https://pythonjobs.github.io/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JRG363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F8136-453E-49A2-B94F-CDD1321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BeautifulSoup</a:t>
            </a:r>
            <a:r>
              <a:rPr lang="en-US" dirty="0"/>
              <a:t> Coding Exercise</a:t>
            </a:r>
          </a:p>
        </p:txBody>
      </p:sp>
    </p:spTree>
    <p:extLst>
      <p:ext uri="{BB962C8B-B14F-4D97-AF65-F5344CB8AC3E}">
        <p14:creationId xmlns:p14="http://schemas.microsoft.com/office/powerpoint/2010/main" val="4074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253</Words>
  <Application>Microsoft Macintosh PowerPoint</Application>
  <PresentationFormat>Widescreen</PresentationFormat>
  <Paragraphs>35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</vt:lpstr>
      <vt:lpstr>Verdana</vt:lpstr>
      <vt:lpstr>Arial</vt:lpstr>
      <vt:lpstr>Helvetica Neue</vt:lpstr>
      <vt:lpstr>Simple Light</vt:lpstr>
      <vt:lpstr>Web Scraping in Python (BeautifulSoup)</vt:lpstr>
      <vt:lpstr>Outline</vt:lpstr>
      <vt:lpstr>What brought you here today? (Breakout rooms)</vt:lpstr>
      <vt:lpstr>Web Scraping</vt:lpstr>
      <vt:lpstr>PowerPoint Presentation</vt:lpstr>
      <vt:lpstr>PowerPoint Presentation</vt:lpstr>
      <vt:lpstr>BeautifulSoup Coding Demo</vt:lpstr>
      <vt:lpstr>Evaluation</vt:lpstr>
      <vt:lpstr>BeautifulSoup Coding Exercise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CCSS Research Support</dc:title>
  <dc:creator>Jacob R Grippin</dc:creator>
  <cp:lastModifiedBy>Jacob R Grippin</cp:lastModifiedBy>
  <cp:revision>48</cp:revision>
  <dcterms:modified xsi:type="dcterms:W3CDTF">2023-09-03T15:27:50Z</dcterms:modified>
</cp:coreProperties>
</file>